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59" r:id="rId3"/>
    <p:sldId id="257" r:id="rId4"/>
    <p:sldId id="271" r:id="rId5"/>
    <p:sldId id="258" r:id="rId6"/>
    <p:sldId id="270" r:id="rId7"/>
    <p:sldId id="323" r:id="rId8"/>
    <p:sldId id="260" r:id="rId9"/>
    <p:sldId id="261" r:id="rId10"/>
    <p:sldId id="319" r:id="rId11"/>
    <p:sldId id="272" r:id="rId12"/>
    <p:sldId id="273" r:id="rId13"/>
    <p:sldId id="274" r:id="rId14"/>
    <p:sldId id="275" r:id="rId15"/>
    <p:sldId id="276" r:id="rId16"/>
    <p:sldId id="324" r:id="rId17"/>
    <p:sldId id="325" r:id="rId18"/>
    <p:sldId id="277" r:id="rId19"/>
    <p:sldId id="278" r:id="rId20"/>
    <p:sldId id="279" r:id="rId21"/>
    <p:sldId id="296" r:id="rId22"/>
    <p:sldId id="280" r:id="rId23"/>
    <p:sldId id="281" r:id="rId24"/>
    <p:sldId id="282" r:id="rId25"/>
    <p:sldId id="283" r:id="rId26"/>
    <p:sldId id="321" r:id="rId27"/>
    <p:sldId id="322" r:id="rId28"/>
    <p:sldId id="284" r:id="rId29"/>
    <p:sldId id="285" r:id="rId30"/>
    <p:sldId id="286" r:id="rId31"/>
    <p:sldId id="326" r:id="rId32"/>
    <p:sldId id="287" r:id="rId33"/>
    <p:sldId id="288" r:id="rId34"/>
    <p:sldId id="289" r:id="rId35"/>
    <p:sldId id="264" r:id="rId36"/>
    <p:sldId id="292" r:id="rId37"/>
    <p:sldId id="290" r:id="rId38"/>
    <p:sldId id="291" r:id="rId39"/>
    <p:sldId id="293" r:id="rId40"/>
    <p:sldId id="294" r:id="rId41"/>
    <p:sldId id="295" r:id="rId42"/>
    <p:sldId id="311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08" r:id="rId54"/>
    <p:sldId id="309" r:id="rId55"/>
    <p:sldId id="306" r:id="rId56"/>
    <p:sldId id="312" r:id="rId57"/>
    <p:sldId id="267" r:id="rId58"/>
    <p:sldId id="314" r:id="rId59"/>
    <p:sldId id="320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55C204-3210-4F1F-8F98-94EE1383A013}">
          <p14:sldIdLst>
            <p14:sldId id="256"/>
            <p14:sldId id="259"/>
          </p14:sldIdLst>
        </p14:section>
        <p14:section name="Intro" id="{3DEE14EA-A25A-4C7C-A9CC-9BE22F634722}">
          <p14:sldIdLst>
            <p14:sldId id="257"/>
            <p14:sldId id="271"/>
            <p14:sldId id="258"/>
            <p14:sldId id="270"/>
            <p14:sldId id="323"/>
            <p14:sldId id="260"/>
          </p14:sldIdLst>
        </p14:section>
        <p14:section name="Converter Design" id="{400314DA-203B-47D9-AB67-2F944E829312}">
          <p14:sldIdLst>
            <p14:sldId id="261"/>
            <p14:sldId id="319"/>
            <p14:sldId id="272"/>
            <p14:sldId id="273"/>
            <p14:sldId id="274"/>
            <p14:sldId id="275"/>
            <p14:sldId id="276"/>
            <p14:sldId id="324"/>
            <p14:sldId id="325"/>
            <p14:sldId id="277"/>
            <p14:sldId id="278"/>
            <p14:sldId id="279"/>
            <p14:sldId id="296"/>
            <p14:sldId id="280"/>
            <p14:sldId id="281"/>
            <p14:sldId id="282"/>
            <p14:sldId id="283"/>
          </p14:sldIdLst>
        </p14:section>
        <p14:section name="Data Collection" id="{B4592666-9311-494F-80D6-638BF8B599E3}">
          <p14:sldIdLst>
            <p14:sldId id="321"/>
            <p14:sldId id="322"/>
            <p14:sldId id="284"/>
            <p14:sldId id="285"/>
            <p14:sldId id="286"/>
            <p14:sldId id="326"/>
            <p14:sldId id="287"/>
            <p14:sldId id="288"/>
            <p14:sldId id="289"/>
          </p14:sldIdLst>
        </p14:section>
        <p14:section name="Neural Networks" id="{E53E0879-AC77-47CE-93F6-E05EDCFAD90D}">
          <p14:sldIdLst>
            <p14:sldId id="264"/>
            <p14:sldId id="292"/>
            <p14:sldId id="290"/>
            <p14:sldId id="291"/>
            <p14:sldId id="293"/>
          </p14:sldIdLst>
        </p14:section>
        <p14:section name="Digital Twin Design" id="{88E77B5A-22F6-47B8-847B-4F907A6A0B19}">
          <p14:sldIdLst>
            <p14:sldId id="294"/>
            <p14:sldId id="295"/>
          </p14:sldIdLst>
        </p14:section>
        <p14:section name="Results an Conclusion" id="{16615468-4709-4027-8163-192EE22442DC}">
          <p14:sldIdLst>
            <p14:sldId id="311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08"/>
            <p14:sldId id="309"/>
            <p14:sldId id="306"/>
            <p14:sldId id="312"/>
            <p14:sldId id="267"/>
            <p14:sldId id="314"/>
            <p14:sldId id="320"/>
            <p14:sldId id="315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C5DC-E4A1-436E-A7C1-1C13C91C0AC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5B42B-8E95-4608-903B-6B898709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3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5B42B-8E95-4608-903B-6B8987095A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5B42B-8E95-4608-903B-6B8987095A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8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5B42B-8E95-4608-903B-6B8987095A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3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5B42B-8E95-4608-903B-6B8987095A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0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09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964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4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3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3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1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4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6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7E04A14-E208-4EE1-83AE-3F4E9124A248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759FC19-65AB-4356-9D4A-56D26E0B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8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80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8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88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841571"/>
            <a:ext cx="9418320" cy="2227333"/>
          </a:xfrm>
        </p:spPr>
        <p:txBody>
          <a:bodyPr>
            <a:noAutofit/>
          </a:bodyPr>
          <a:lstStyle/>
          <a:p>
            <a:r>
              <a:rPr lang="en-US" sz="4800" dirty="0"/>
              <a:t>Neural Network Based Digital Twin for a Half-bridge LLC Resonant Converter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3552404"/>
            <a:ext cx="9418320" cy="29398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Master’s Thesis Defense       April 29</a:t>
            </a:r>
            <a:r>
              <a:rPr lang="en-US" baseline="30000" dirty="0" smtClean="0"/>
              <a:t>th</a:t>
            </a:r>
            <a:r>
              <a:rPr lang="en-US" dirty="0" smtClean="0"/>
              <a:t>, 2024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University at Albany, College of Nanoscale, Science, and Engineering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Nicholas Green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Advisor: Professor </a:t>
            </a:r>
            <a:r>
              <a:rPr lang="en-US" dirty="0" err="1" smtClean="0"/>
              <a:t>Agamy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Committee Members: Professor </a:t>
            </a:r>
            <a:r>
              <a:rPr lang="en-US" dirty="0" err="1" smtClean="0"/>
              <a:t>Elgala</a:t>
            </a:r>
            <a:r>
              <a:rPr lang="en-US" dirty="0" smtClean="0"/>
              <a:t>, Professor </a:t>
            </a:r>
            <a:r>
              <a:rPr lang="en-US" dirty="0" err="1" smtClean="0"/>
              <a:t>Dahlin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8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Solid State Transformers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3487425" y="4582682"/>
            <a:ext cx="59476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Xu She and A. Huang, “Solid state transformer in the future smart electrical system,”</a:t>
            </a:r>
          </a:p>
          <a:p>
            <a:r>
              <a:rPr lang="en-US" sz="1100" dirty="0"/>
              <a:t>in 2013 IEEE Power &amp; Energy Society General Meeting, (Vancouver, BC), pp. 1–5,</a:t>
            </a:r>
          </a:p>
          <a:p>
            <a:r>
              <a:rPr lang="en-US" sz="1100" dirty="0"/>
              <a:t>IEEE, 2013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73" y="1821618"/>
            <a:ext cx="4686954" cy="2648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444" y="1821618"/>
            <a:ext cx="4124901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Half-Bridge LLC Resonant Converter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27" y="1556820"/>
            <a:ext cx="10800170" cy="40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</a:t>
            </a:r>
            <a:r>
              <a:rPr lang="en-US" sz="4800" dirty="0" smtClean="0"/>
              <a:t>Operation: Top Switch On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19" y="1159281"/>
            <a:ext cx="5790187" cy="2398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03" y="1159281"/>
            <a:ext cx="5320197" cy="51262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54987" y="1488935"/>
            <a:ext cx="744468" cy="47965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4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1" y="0"/>
            <a:ext cx="11644925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</a:t>
            </a:r>
            <a:r>
              <a:rPr lang="en-US" sz="4800" dirty="0" smtClean="0"/>
              <a:t>Operation: Botto</a:t>
            </a:r>
            <a:r>
              <a:rPr lang="en-US" sz="4800" dirty="0" smtClean="0"/>
              <a:t>m Switch  On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03" y="1159281"/>
            <a:ext cx="5320197" cy="51262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89062" y="1488935"/>
            <a:ext cx="744468" cy="47965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1" y="1215925"/>
            <a:ext cx="5868084" cy="22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3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832" y="289454"/>
            <a:ext cx="5577491" cy="41045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4395" y="4393975"/>
            <a:ext cx="53569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</a:t>
            </a:r>
            <a:r>
              <a:rPr lang="en-US" sz="1050" dirty="0" err="1"/>
              <a:t>Steigerwald</a:t>
            </a:r>
            <a:r>
              <a:rPr lang="en-US" sz="1050" dirty="0"/>
              <a:t>, “A comparison of half-bridge resonant converter topologies,” IEEE</a:t>
            </a:r>
          </a:p>
          <a:p>
            <a:r>
              <a:rPr lang="en-US" sz="1050" dirty="0"/>
              <a:t>Transactions on Power Electronics, vol. 3, pp. 174–182, Apr. 1988.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2492" y="946768"/>
            <a:ext cx="44748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Take the perspective of looking into the rectifier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Constant DC output voltage reverses to AC Square wave voltage (taking the fundamental approximation)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 Current expected from resonant converters. Use fundamental AC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Find equivalent resistance using current and voltage reversed through the rectifier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Finally, account for transformer turns ratio</a:t>
            </a:r>
          </a:p>
        </p:txBody>
      </p:sp>
    </p:spTree>
    <p:extLst>
      <p:ext uri="{BB962C8B-B14F-4D97-AF65-F5344CB8AC3E}">
        <p14:creationId xmlns:p14="http://schemas.microsoft.com/office/powerpoint/2010/main" val="291958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6" y="1395995"/>
            <a:ext cx="867848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1" y="0"/>
            <a:ext cx="11644925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Inductive Switching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914137" y="1142811"/>
            <a:ext cx="5799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 of a switch Hard-Switching  at Turn On causing switching 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Turn-On rising current along with the voltage across the switch leads to power losses that increase with frequency limiting power density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715" y="0"/>
            <a:ext cx="47042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579" y="3188262"/>
            <a:ext cx="1871327" cy="35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59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1" y="0"/>
            <a:ext cx="11644925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Zero Voltage Switching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94" y="1038544"/>
            <a:ext cx="5435969" cy="3760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4" y="1038544"/>
            <a:ext cx="5542427" cy="3760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8609" y="5284099"/>
            <a:ext cx="10527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Induce Zero Voltage Soft Switching by switching frequency higher than the resonant tank’s natural frequency such that the tank is more “inductive” and lags current such that before switch turn-on, the resonant current discharges the voltage during </a:t>
            </a:r>
            <a:r>
              <a:rPr lang="en-US" dirty="0" err="1" smtClean="0"/>
              <a:t>deadtime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8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78" y="364141"/>
            <a:ext cx="4806311" cy="2395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8080" y="1157161"/>
                <a:ext cx="5081800" cy="1167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sz="3600" dirty="0" smtClean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80" y="1157161"/>
                <a:ext cx="5081800" cy="11673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8852" y="4418247"/>
                <a:ext cx="6807744" cy="1337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𝑒𝑞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2" y="4418247"/>
                <a:ext cx="6807744" cy="13378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32729" y="2459979"/>
            <a:ext cx="0" cy="17324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801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8852" y="1068145"/>
                <a:ext cx="6807744" cy="1337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𝑒𝑞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sub>
                                  </m:sSub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2" y="1068145"/>
                <a:ext cx="6807744" cy="133786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22103" y="2631180"/>
                <a:ext cx="3228722" cy="2215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0" u="sng" dirty="0" smtClean="0">
                    <a:latin typeface="Cambria Math" panose="02040503050406030204" pitchFamily="18" charset="0"/>
                  </a:rPr>
                  <a:t>Define: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endParaRPr lang="en-US" sz="32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103" y="2631180"/>
                <a:ext cx="3228722" cy="2215415"/>
              </a:xfrm>
              <a:prstGeom prst="rect">
                <a:avLst/>
              </a:prstGeom>
              <a:blipFill rotWithShape="0">
                <a:blip r:embed="rId3"/>
                <a:stretch>
                  <a:fillRect l="-4915" t="-3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2626" y="5023351"/>
                <a:ext cx="6336064" cy="144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𝑗𝑄</m:t>
                          </m:r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" y="5023351"/>
                <a:ext cx="6336064" cy="14485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4086478" y="2872672"/>
            <a:ext cx="0" cy="17324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95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Outline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63477" y="706906"/>
            <a:ext cx="7129085" cy="59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Previous 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Converter Model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Data collection and Simulations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Digital Twin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Results/Discussion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857663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18075"/>
                  </p:ext>
                </p:extLst>
              </p:nvPr>
            </p:nvGraphicFramePr>
            <p:xfrm>
              <a:off x="6279416" y="188039"/>
              <a:ext cx="5737256" cy="37444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8628"/>
                    <a:gridCol w="286862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Value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Converter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LLC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Turn’s Ratio (N)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Switch Model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Qorovo </a:t>
                          </a:r>
                          <a:r>
                            <a:rPr lang="en-US" dirty="0" err="1" smtClean="0"/>
                            <a:t>SiC</a:t>
                          </a:r>
                          <a:r>
                            <a:rPr lang="en-US" dirty="0" smtClean="0"/>
                            <a:t> Cascode JFET</a:t>
                          </a:r>
                        </a:p>
                        <a:p>
                          <a:r>
                            <a:rPr lang="en-US" dirty="0" smtClean="0"/>
                            <a:t>1200V,   114A</a:t>
                          </a:r>
                          <a:r>
                            <a:rPr lang="en-US" baseline="0" dirty="0" smtClean="0"/>
                            <a:t> DC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  <m:t>125℃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Power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39kW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Input Voltage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800V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 Current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110A RMS /</a:t>
                          </a:r>
                          <a:r>
                            <a:rPr lang="en-US" baseline="0" dirty="0" smtClean="0"/>
                            <a:t> 156A Peak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18075"/>
                  </p:ext>
                </p:extLst>
              </p:nvPr>
            </p:nvGraphicFramePr>
            <p:xfrm>
              <a:off x="6279416" y="188039"/>
              <a:ext cx="5737256" cy="37444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8628"/>
                    <a:gridCol w="286862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Value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Converter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LLC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0502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Turn’s Ratio (N)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12" t="-188000" r="-849" b="-347000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Switch Model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12" t="-192000" r="-849" b="-131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Power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39kW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Input Voltage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800V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 Current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110A RMS /</a:t>
                          </a:r>
                          <a:r>
                            <a:rPr lang="en-US" baseline="0" dirty="0" smtClean="0"/>
                            <a:t> 156A Peak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9395" y="1063782"/>
                <a:ext cx="5236033" cy="996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16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160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16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sz="1600">
                              <a:latin typeface="Cambria Math" panose="02040503050406030204" pitchFamily="18" charset="0"/>
                            </a:rPr>
                            <m:t>𝑗𝑄</m:t>
                          </m:r>
                          <m:d>
                            <m:dPr>
                              <m:ctrlPr>
                                <a:rPr lang="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16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160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" sz="16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" sz="1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95" y="1063782"/>
                <a:ext cx="5236033" cy="996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8852" y="5237923"/>
                <a:ext cx="8383838" cy="1047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sz="28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𝑟𝑎𝑡𝑖𝑜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" sz="2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𝑟𝑎𝑡𝑖𝑜</m:t>
                                  </m:r>
                                </m:sub>
                              </m:sSub>
                            </m:e>
                          </m:d>
                          <m:r>
                            <a:rPr lang="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 sz="2800">
                              <a:latin typeface="Cambria Math" panose="02040503050406030204" pitchFamily="18" charset="0"/>
                            </a:rPr>
                            <m:t>𝑗𝑄</m:t>
                          </m:r>
                          <m:d>
                            <m:dPr>
                              <m:ctrlPr>
                                <a:rPr lang="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𝑟𝑎𝑡𝑖𝑜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𝑟𝑎𝑡𝑖𝑜</m:t>
                                  </m:r>
                                </m:sub>
                              </m:sSub>
                              <m:r>
                                <a:rPr lang="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2" y="5237923"/>
                <a:ext cx="8383838" cy="10472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52358" y="3141840"/>
                <a:ext cx="2257801" cy="1355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u="sng" dirty="0" smtClean="0">
                    <a:latin typeface="Cambria Math" panose="02040503050406030204" pitchFamily="18" charset="0"/>
                  </a:rPr>
                  <a:t>Define: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𝑟𝑎𝑡𝑖𝑜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𝑟𝑎𝑡𝑖𝑜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358" y="3141840"/>
                <a:ext cx="2257801" cy="1355692"/>
              </a:xfrm>
              <a:prstGeom prst="rect">
                <a:avLst/>
              </a:prstGeom>
              <a:blipFill rotWithShape="0">
                <a:blip r:embed="rId5"/>
                <a:stretch>
                  <a:fillRect l="-2703" t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4547601" y="2500930"/>
            <a:ext cx="0" cy="26375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69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79416" y="188039"/>
              <a:ext cx="5737256" cy="37444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8628"/>
                    <a:gridCol w="286862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Value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Converter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LLC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Turn’s Ratio (N)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Switch Model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Qorovo </a:t>
                          </a:r>
                          <a:r>
                            <a:rPr lang="en-US" dirty="0" err="1" smtClean="0"/>
                            <a:t>SiC</a:t>
                          </a:r>
                          <a:r>
                            <a:rPr lang="en-US" dirty="0" smtClean="0"/>
                            <a:t> Cascode JFET</a:t>
                          </a:r>
                        </a:p>
                        <a:p>
                          <a:r>
                            <a:rPr lang="en-US" dirty="0" smtClean="0"/>
                            <a:t>1200V,   114A</a:t>
                          </a:r>
                          <a:r>
                            <a:rPr lang="en-US" baseline="0" dirty="0" smtClean="0"/>
                            <a:t> DC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  <m:t>125℃</m:t>
                                  </m:r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Power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39kW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Input Voltage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800V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 Current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110A RMS /</a:t>
                          </a:r>
                          <a:r>
                            <a:rPr lang="en-US" baseline="0" dirty="0" smtClean="0"/>
                            <a:t> 156A Peak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1518075"/>
                  </p:ext>
                </p:extLst>
              </p:nvPr>
            </p:nvGraphicFramePr>
            <p:xfrm>
              <a:off x="6279416" y="188039"/>
              <a:ext cx="5737256" cy="37444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8628"/>
                    <a:gridCol w="286862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Value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Converter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LLC Gain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0502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Turn’s Ratio (N)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12" t="-188000" r="-849" b="-347000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Switch Model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12" t="-192000" r="-849" b="-131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Power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39kW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Input Voltage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800V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Max Current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110A RMS /</a:t>
                          </a:r>
                          <a:r>
                            <a:rPr lang="en-US" baseline="0" dirty="0" smtClean="0"/>
                            <a:t> 156A Peak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43" y="954858"/>
            <a:ext cx="4270576" cy="48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61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845855"/>
                  </p:ext>
                </p:extLst>
              </p:nvPr>
            </p:nvGraphicFramePr>
            <p:xfrm>
              <a:off x="7768354" y="188040"/>
              <a:ext cx="4248318" cy="2825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4159"/>
                    <a:gridCol w="2124159"/>
                  </a:tblGrid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Value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Converter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LLC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77098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Turn’s Ratio (N)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</a:tr>
                  <a:tr h="397468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Switch Model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Qorovo </a:t>
                          </a:r>
                          <a:r>
                            <a:rPr lang="en-US" sz="1200" dirty="0" err="1" smtClean="0"/>
                            <a:t>SiC</a:t>
                          </a:r>
                          <a:r>
                            <a:rPr lang="en-US" sz="1200" dirty="0" smtClean="0"/>
                            <a:t> Cascode JFET</a:t>
                          </a:r>
                        </a:p>
                        <a:p>
                          <a:r>
                            <a:rPr lang="en-US" sz="1200" dirty="0" smtClean="0"/>
                            <a:t>1200V,   114A</a:t>
                          </a:r>
                          <a:r>
                            <a:rPr lang="en-US" sz="1200" baseline="0" dirty="0" smtClean="0"/>
                            <a:t> DC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b="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baseline="0" dirty="0" smtClean="0">
                                      <a:latin typeface="Cambria Math" panose="02040503050406030204" pitchFamily="18" charset="0"/>
                                    </a:rPr>
                                    <m:t>125℃</m:t>
                                  </m:r>
                                </m:e>
                              </m:d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Power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39kW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Input Voltage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800V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Max Current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110A RMS /</a:t>
                          </a:r>
                          <a:r>
                            <a:rPr lang="en-US" sz="1200" baseline="0" dirty="0" smtClean="0"/>
                            <a:t> 156A Peak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845855"/>
                  </p:ext>
                </p:extLst>
              </p:nvPr>
            </p:nvGraphicFramePr>
            <p:xfrm>
              <a:off x="7768354" y="188040"/>
              <a:ext cx="4248318" cy="2825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4159"/>
                    <a:gridCol w="2124159"/>
                  </a:tblGrid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Value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Converter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LLC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433769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Turn’s Ratio (N)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287" t="-222222" r="-1146" b="-327778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Switch Model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287" t="-309333" r="-1146" b="-214667"/>
                          </a:stretch>
                        </a:blipFill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Power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39kW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Input Voltage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800V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Max Current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110A RMS /</a:t>
                          </a:r>
                          <a:r>
                            <a:rPr lang="en-US" sz="1200" baseline="0" dirty="0" smtClean="0"/>
                            <a:t> 156A Peak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71044" y="1076242"/>
                <a:ext cx="5089890" cy="2773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𝑡𝑎𝑛𝑘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𝑟𝑎𝑡𝑖𝑜</m:t>
                                      </m:r>
                                    </m:sub>
                                    <m:sup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den>
                              </m:f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𝑟𝑎𝑡𝑖𝑜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𝑟𝑎𝑡𝑖𝑜</m:t>
                                      </m:r>
                                    </m:sub>
                                    <m:sup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r>
                            <a:rPr lang="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𝑟𝑎𝑡𝑖𝑜</m:t>
                                  </m:r>
                                </m:sub>
                                <m:sup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𝑟𝑎𝑡𝑖𝑜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44" y="1076242"/>
                <a:ext cx="5089890" cy="27731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5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7768354" y="188040"/>
              <a:ext cx="4248318" cy="2825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4159"/>
                    <a:gridCol w="2124159"/>
                  </a:tblGrid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Value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Converter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LLC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77098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Turn’s Ratio (N)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</a:tr>
                  <a:tr h="397468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Switch Model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Qorovo </a:t>
                          </a:r>
                          <a:r>
                            <a:rPr lang="en-US" sz="1200" dirty="0" err="1" smtClean="0"/>
                            <a:t>SiC</a:t>
                          </a:r>
                          <a:r>
                            <a:rPr lang="en-US" sz="1200" dirty="0" smtClean="0"/>
                            <a:t> Cascode JFET</a:t>
                          </a:r>
                        </a:p>
                        <a:p>
                          <a:r>
                            <a:rPr lang="en-US" sz="1200" dirty="0" smtClean="0"/>
                            <a:t>1200V,   114A</a:t>
                          </a:r>
                          <a:r>
                            <a:rPr lang="en-US" sz="1200" baseline="0" dirty="0" smtClean="0"/>
                            <a:t> DC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b="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baseline="0" dirty="0" smtClean="0">
                                      <a:latin typeface="Cambria Math" panose="02040503050406030204" pitchFamily="18" charset="0"/>
                                    </a:rPr>
                                    <m:t>125℃</m:t>
                                  </m:r>
                                </m:e>
                              </m:d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Power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39kW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Input Voltage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800V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Max Current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110A RMS /</a:t>
                          </a:r>
                          <a:r>
                            <a:rPr lang="en-US" sz="1200" baseline="0" dirty="0" smtClean="0"/>
                            <a:t> 156A Peak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7768354" y="188040"/>
              <a:ext cx="4248318" cy="2825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4159"/>
                    <a:gridCol w="2124159"/>
                  </a:tblGrid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Value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Converter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LLC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433769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Turn’s Ratio (N)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287" t="-222222" r="-1146" b="-327778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Switch Model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287" t="-309333" r="-1146" b="-214667"/>
                          </a:stretch>
                        </a:blipFill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Power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39kW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Input Voltage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800V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Max Current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110A RMS /</a:t>
                          </a:r>
                          <a:r>
                            <a:rPr lang="en-US" sz="1200" baseline="0" dirty="0" smtClean="0"/>
                            <a:t> 156A Peak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6" y="1060057"/>
            <a:ext cx="6973354" cy="55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6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484964"/>
                  </p:ext>
                </p:extLst>
              </p:nvPr>
            </p:nvGraphicFramePr>
            <p:xfrm>
              <a:off x="7938287" y="851686"/>
              <a:ext cx="3843717" cy="379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9631"/>
                    <a:gridCol w="2394086"/>
                  </a:tblGrid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Value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Converter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LLC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770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Turn’s Ratio (N)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</a:tr>
                  <a:tr h="3974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Switch Model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Qorovo </a:t>
                          </a:r>
                          <a:r>
                            <a:rPr lang="en-US" sz="1200" dirty="0" err="1" smtClean="0"/>
                            <a:t>SiC</a:t>
                          </a:r>
                          <a:r>
                            <a:rPr lang="en-US" sz="1200" dirty="0" smtClean="0"/>
                            <a:t> Cascode JFET</a:t>
                          </a:r>
                        </a:p>
                        <a:p>
                          <a:r>
                            <a:rPr lang="en-US" sz="1200" dirty="0" smtClean="0"/>
                            <a:t>1200V,   114A</a:t>
                          </a:r>
                          <a:r>
                            <a:rPr lang="en-US" sz="1200" baseline="0" dirty="0" smtClean="0"/>
                            <a:t> DC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b="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baseline="0" dirty="0" smtClean="0">
                                      <a:latin typeface="Cambria Math" panose="02040503050406030204" pitchFamily="18" charset="0"/>
                                    </a:rPr>
                                    <m:t>125℃</m:t>
                                  </m:r>
                                </m:e>
                              </m:d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Power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39kW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Input Voltage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800V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Max Current</a:t>
                          </a:r>
                          <a:endParaRPr lang="en-US" sz="1200" dirty="0"/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110A RMS /</a:t>
                          </a:r>
                          <a:r>
                            <a:rPr lang="en-US" sz="1200" baseline="0" dirty="0" smtClean="0"/>
                            <a:t> 156A Peak</a:t>
                          </a:r>
                          <a:endParaRPr lang="en-US" sz="1200" dirty="0"/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Q</a:t>
                          </a:r>
                          <a:endParaRPr lang="en-US" sz="1200" dirty="0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2</a:t>
                          </a:r>
                          <a:endParaRPr lang="en-US" sz="1200" dirty="0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𝑟𝑎𝑡𝑖𝑜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0.1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𝑟𝑎𝑡𝑖𝑜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0.3163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484964"/>
                  </p:ext>
                </p:extLst>
              </p:nvPr>
            </p:nvGraphicFramePr>
            <p:xfrm>
              <a:off x="7938287" y="851686"/>
              <a:ext cx="3843717" cy="379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9631"/>
                    <a:gridCol w="2394086"/>
                  </a:tblGrid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Value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Converter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LLC Gain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43376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Turn’s Ratio (N)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0814" t="-225352" r="-1527" b="-556338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Switch Model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0814" t="-308000" r="-1527" b="-426667"/>
                          </a:stretch>
                        </a:blipFill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Power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39kW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Input Voltage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800V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Max Current</a:t>
                          </a:r>
                          <a:endParaRPr lang="en-US" sz="1200" dirty="0"/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110A RMS /</a:t>
                          </a:r>
                          <a:r>
                            <a:rPr lang="en-US" sz="1200" baseline="0" dirty="0" smtClean="0"/>
                            <a:t> 156A Peak</a:t>
                          </a:r>
                          <a:endParaRPr lang="en-US" sz="1200" dirty="0"/>
                        </a:p>
                      </a:txBody>
                      <a:tcPr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200" dirty="0" smtClean="0"/>
                            <a:t>Q</a:t>
                          </a:r>
                          <a:endParaRPr lang="en-US" sz="1200" dirty="0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2</a:t>
                          </a:r>
                          <a:endParaRPr lang="en-US" sz="1200" dirty="0"/>
                        </a:p>
                      </a:txBody>
                      <a:tcPr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20" t="-977358" r="-167647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0.1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20" t="-1077358" r="-167647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0.3163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6" y="851686"/>
            <a:ext cx="6875430" cy="50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1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Converter Modeling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338440"/>
                  </p:ext>
                </p:extLst>
              </p:nvPr>
            </p:nvGraphicFramePr>
            <p:xfrm>
              <a:off x="647362" y="948789"/>
              <a:ext cx="4661013" cy="5395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7868"/>
                    <a:gridCol w="2903145"/>
                  </a:tblGrid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Name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Value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Converter Gain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LLC Gain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770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Turn’s Ratio (N)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</a:tr>
                  <a:tr h="3974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Switch Model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Qorovo </a:t>
                          </a:r>
                          <a:r>
                            <a:rPr lang="en-US" sz="1400" dirty="0" err="1" smtClean="0"/>
                            <a:t>SiC</a:t>
                          </a:r>
                          <a:r>
                            <a:rPr lang="en-US" sz="1400" dirty="0" smtClean="0"/>
                            <a:t> Cascode JFET</a:t>
                          </a:r>
                        </a:p>
                        <a:p>
                          <a:r>
                            <a:rPr lang="en-US" sz="1400" dirty="0" smtClean="0"/>
                            <a:t>1200V,   114A</a:t>
                          </a:r>
                          <a:r>
                            <a:rPr lang="en-US" sz="1400" baseline="0" dirty="0" smtClean="0"/>
                            <a:t> DC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b="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baseline="0" dirty="0" smtClean="0">
                                      <a:latin typeface="Cambria Math" panose="02040503050406030204" pitchFamily="18" charset="0"/>
                                    </a:rPr>
                                    <m:t>125℃</m:t>
                                  </m:r>
                                </m:e>
                              </m:d>
                            </m:oMath>
                          </a14:m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Power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39kW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Input Voltage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800V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Max Current</a:t>
                          </a:r>
                          <a:endParaRPr lang="en-US" sz="1400" dirty="0"/>
                        </a:p>
                      </a:txBody>
                      <a:tcPr anchor="ctr"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110A RMS /</a:t>
                          </a:r>
                          <a:r>
                            <a:rPr lang="en-US" sz="1400" baseline="0" dirty="0" smtClean="0"/>
                            <a:t> 156A Peak</a:t>
                          </a:r>
                          <a:endParaRPr lang="en-US" sz="1400" dirty="0"/>
                        </a:p>
                      </a:txBody>
                      <a:tcPr anchor="ctr"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Q</a:t>
                          </a:r>
                          <a:endParaRPr lang="en-US" sz="1400" dirty="0"/>
                        </a:p>
                      </a:txBody>
                      <a:tcPr anchor="ctr"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/>
                        </a:p>
                      </a:txBody>
                      <a:tcPr anchor="ctr"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𝑟𝑎𝑡𝑖𝑜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𝑟𝑎𝑡𝑖𝑜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0.3163</a:t>
                          </a:r>
                          <a:endParaRPr lang="en-US" sz="1400" dirty="0"/>
                        </a:p>
                      </a:txBody>
                      <a:tcPr anchor="ctr"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Switching</a:t>
                          </a:r>
                          <a:r>
                            <a:rPr lang="en-US" sz="1400" baseline="0" dirty="0" smtClean="0"/>
                            <a:t> Frequency</a:t>
                          </a:r>
                          <a:endParaRPr lang="en-US" sz="1400" dirty="0"/>
                        </a:p>
                      </a:txBody>
                      <a:tcPr anchor="ctr"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100kHz</a:t>
                          </a:r>
                          <a:endParaRPr lang="en-US" sz="1400" dirty="0"/>
                        </a:p>
                      </a:txBody>
                      <a:tcPr anchor="ctr"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239nF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10.58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400" dirty="0" smtClean="0"/>
                            <a:t>H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105.8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400" dirty="0" smtClean="0"/>
                            <a:t>H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338440"/>
                  </p:ext>
                </p:extLst>
              </p:nvPr>
            </p:nvGraphicFramePr>
            <p:xfrm>
              <a:off x="647362" y="948789"/>
              <a:ext cx="4661013" cy="5395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7868"/>
                    <a:gridCol w="2903145"/>
                  </a:tblGrid>
                  <a:tr h="322391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Name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Value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Converter Gain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LLC Gain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4908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Turn’s Ratio (N)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0924" t="-200000" r="-1261" b="-820000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Switch Model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0924" t="-282353" r="-1261" b="-671765"/>
                          </a:stretch>
                        </a:blipFill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Power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39kW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Input Voltage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800V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Max Current</a:t>
                          </a:r>
                          <a:endParaRPr lang="en-US" sz="1400" dirty="0"/>
                        </a:p>
                      </a:txBody>
                      <a:tcPr anchor="ctr"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110A RMS /</a:t>
                          </a:r>
                          <a:r>
                            <a:rPr lang="en-US" sz="1400" baseline="0" dirty="0" smtClean="0"/>
                            <a:t> 156A Peak</a:t>
                          </a:r>
                          <a:endParaRPr lang="en-US" sz="1400" dirty="0"/>
                        </a:p>
                      </a:txBody>
                      <a:tcPr anchor="ctr"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Q</a:t>
                          </a:r>
                          <a:endParaRPr lang="en-US" sz="1400" dirty="0"/>
                        </a:p>
                      </a:txBody>
                      <a:tcPr anchor="ctr"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</a:t>
                          </a:r>
                          <a:endParaRPr lang="en-US" sz="1400" dirty="0"/>
                        </a:p>
                      </a:txBody>
                      <a:tcPr anchor="ctr"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46" t="-1013208" r="-166782" b="-577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0.1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6" t="-1113208" r="-166782" b="-477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0.3163</a:t>
                          </a:r>
                          <a:endParaRPr lang="en-US" sz="1400" dirty="0"/>
                        </a:p>
                      </a:txBody>
                      <a:tcPr anchor="ctr">
                        <a:lnB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 smtClean="0"/>
                            <a:t>Switching</a:t>
                          </a:r>
                          <a:r>
                            <a:rPr lang="en-US" sz="1400" baseline="0" dirty="0" smtClean="0"/>
                            <a:t> Frequency</a:t>
                          </a:r>
                          <a:endParaRPr lang="en-US" sz="1400" dirty="0"/>
                        </a:p>
                      </a:txBody>
                      <a:tcPr anchor="ctr"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100kHz</a:t>
                          </a:r>
                          <a:endParaRPr lang="en-US" sz="1400" dirty="0"/>
                        </a:p>
                      </a:txBody>
                      <a:tcPr anchor="ctr">
                        <a:lnT w="571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46" t="-1373585" r="-166782" b="-21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239nF</a:t>
                          </a:r>
                          <a:endParaRPr lang="en-US" sz="1400" dirty="0"/>
                        </a:p>
                      </a:txBody>
                      <a:tcPr anchor="ctr"/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46" t="-1473585" r="-166782" b="-11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0924" t="-1473585" r="-1261" b="-116981"/>
                          </a:stretch>
                        </a:blipFill>
                      </a:tcPr>
                    </a:tc>
                  </a:tr>
                  <a:tr h="322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46" t="-1573585" r="-166782" b="-1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0924" t="-1573585" r="-1261" b="-169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56331" y="1561763"/>
                <a:ext cx="5980015" cy="3010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=3.325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𝑘𝐻𝑧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2∗3.325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𝑟𝑎𝑡𝑖𝑜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2∗3.325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3163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=105.8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𝑟𝑎𝑡𝑖𝑜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331" y="1561763"/>
                <a:ext cx="5980015" cy="30102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774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Data </a:t>
            </a:r>
            <a:r>
              <a:rPr lang="en-US" sz="4800" dirty="0" smtClean="0"/>
              <a:t>Collection: Experiments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3" y="1079754"/>
            <a:ext cx="3790363" cy="19952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170931" y="3142903"/>
                <a:ext cx="21282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𝑠𝑒𝑟𝑖𝑒𝑠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dirty="0" smtClean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±35%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31" y="3142903"/>
                <a:ext cx="2128205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191323" y="3131618"/>
                <a:ext cx="2128205" cy="668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Ringing</m:t>
                    </m:r>
                  </m:oMath>
                </a14:m>
                <a:r>
                  <a:rPr lang="en-US" dirty="0" smtClean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+0→10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𝑛𝐹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323" y="3131618"/>
                <a:ext cx="2128205" cy="668901"/>
              </a:xfrm>
              <a:prstGeom prst="rect">
                <a:avLst/>
              </a:prstGeom>
              <a:blipFill rotWithShape="0">
                <a:blip r:embed="rId4"/>
                <a:stretch>
                  <a:fillRect t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637746" y="3131618"/>
                <a:ext cx="3323567" cy="698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dirty="0" smtClean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 smtClean="0"/>
                  <a:t> in both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+0→30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746" y="3131618"/>
                <a:ext cx="3323567" cy="698846"/>
              </a:xfrm>
              <a:prstGeom prst="rect">
                <a:avLst/>
              </a:prstGeom>
              <a:blipFill rotWithShape="0">
                <a:blip r:embed="rId5"/>
                <a:stretch>
                  <a:fillRect t="-6140" r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057" y="1079754"/>
            <a:ext cx="3505526" cy="1995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3942" y="1136399"/>
            <a:ext cx="3767371" cy="15016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92072" y="4402068"/>
            <a:ext cx="8326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Manual Sweeps of parameters were done to get an idea of how changes in some parameters effect measurable parameters.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can help eliminate negligible parameters to sweep to reduce the simulation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can help guide the input selection for more accurate predictions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6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Data Collection</a:t>
            </a:r>
            <a:endParaRPr 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85828" y="1213280"/>
              <a:ext cx="3996567" cy="26120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32189"/>
                    <a:gridCol w="1332189"/>
                    <a:gridCol w="1332189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Base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239nF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±50%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10.58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±50%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105.8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±50%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800V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±25%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20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±25%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±20%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85828" y="1213280"/>
              <a:ext cx="3996567" cy="26120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32189"/>
                    <a:gridCol w="1332189"/>
                    <a:gridCol w="1332189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Base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57" t="-108197" r="-201826" b="-5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239nF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57" t="-108197" r="-1826" b="-52786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57" t="-208197" r="-201826" b="-4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7" t="-208197" r="-101826" b="-4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57" t="-208197" r="-1826" b="-427869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57" t="-298413" r="-201826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7" t="-298413" r="-101826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57" t="-298413" r="-1826" b="-31428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57" t="-411475" r="-2018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800V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57" t="-411475" r="-1826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57" t="-511475" r="-2018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7" t="-511475" r="-1018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57" t="-511475" r="-1826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57" t="-611475" r="-2018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7" t="-611475" r="-1018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57" t="-611475" r="-182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429756" y="1213280"/>
                <a:ext cx="51060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Passives go beyond the 5-20% tolerances range. Data on degradation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 smtClean="0"/>
                  <a:t> needs to vary around it operating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ESR taken from real </a:t>
                </a:r>
                <a:r>
                  <a:rPr lang="en-US" smtClean="0"/>
                  <a:t>model 220nF </a:t>
                </a:r>
                <a:r>
                  <a:rPr lang="en-US" dirty="0" smtClean="0"/>
                  <a:t>film capacitor in lab. Small range around this chosen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US" dirty="0" smtClean="0"/>
                  <a:t> ESR taken from large DC-Link Capacitors in lab. </a:t>
                </a:r>
                <a:r>
                  <a:rPr lang="en-US" dirty="0"/>
                  <a:t>Small range around this chosen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756" y="1213280"/>
                <a:ext cx="5106074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836" t="-893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490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Data Collection</a:t>
            </a:r>
            <a:endParaRPr 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6305443"/>
                  </p:ext>
                </p:extLst>
              </p:nvPr>
            </p:nvGraphicFramePr>
            <p:xfrm>
              <a:off x="656354" y="1075716"/>
              <a:ext cx="4465905" cy="338709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844084"/>
                    <a:gridCol w="1133186"/>
                    <a:gridCol w="148863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Max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dirty="0" smtClean="0"/>
                            <a:t>ower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1kW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39kW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10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smtClean="0">
                              <a:latin typeface="+mn-lt"/>
                            </a:rPr>
                            <a:t>75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smtClean="0">
                              <a:latin typeface="+mn-lt"/>
                            </a:rPr>
                            <a:t>75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 smtClean="0"/>
                            <a:t>Added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50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 smtClean="0"/>
                            <a:t>Added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𝑔𝑠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0pF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2550pF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0" dirty="0" smtClean="0"/>
                            <a:t>Added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0pF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105pF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−25℃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200℃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𝑙𝑜𝑜𝑝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 </a:t>
                          </a:r>
                          <a:r>
                            <a:rPr lang="en-US" dirty="0" err="1" smtClean="0"/>
                            <a:t>nH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20 </a:t>
                          </a:r>
                          <a:r>
                            <a:rPr lang="en-US" dirty="0" err="1" smtClean="0"/>
                            <a:t>nH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6305443"/>
                  </p:ext>
                </p:extLst>
              </p:nvPr>
            </p:nvGraphicFramePr>
            <p:xfrm>
              <a:off x="656354" y="1075716"/>
              <a:ext cx="4465905" cy="338709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844084"/>
                    <a:gridCol w="1133186"/>
                    <a:gridCol w="148863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Max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0" t="-108197" r="-143564" b="-7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1kW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39kW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0" t="-208197" r="-143564" b="-6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3441" t="-208197" r="-133871" b="-6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208197" r="-1633" b="-632787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0" t="-293750" r="-143564" b="-5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3441" t="-293750" r="-133871" b="-5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293750" r="-1633" b="-50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0" t="-413115" r="-143564" b="-4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3441" t="-413115" r="-133871" b="-4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413115" r="-1633" b="-427869"/>
                          </a:stretch>
                        </a:blipFill>
                      </a:tcPr>
                    </a:tc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0" t="-496825" r="-143564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0pF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2550pF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0" t="-616393" r="-14356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0pF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105pF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0" t="-716393" r="-14356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3441" t="-716393" r="-13387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16393" r="-1633" b="-124590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0" t="-778125" r="-14356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 </a:t>
                          </a:r>
                          <a:r>
                            <a:rPr lang="en-US" dirty="0" err="1" smtClean="0"/>
                            <a:t>nH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20 </a:t>
                          </a:r>
                          <a:r>
                            <a:rPr lang="en-US" dirty="0" err="1" smtClean="0"/>
                            <a:t>nH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785806" y="1061101"/>
                <a:ext cx="5106074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Power range ideally is 0 to full power. Lower limit of 1kW chosen as going lower than that break the converter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Inductor ESR’s chosen in range to account for thermal increases in resistance of copper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</m:sub>
                    </m:sSub>
                  </m:oMath>
                </a14:m>
                <a:r>
                  <a:rPr lang="en-US" dirty="0" smtClean="0"/>
                  <a:t> range based on switch degradation data plus an additional buffer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Added switch capacitance 30% of datasheet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Case temps using wide range as thermal simulations are fast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Loop inductance in small range, represents parasitic inductance real connections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06" y="1061101"/>
                <a:ext cx="5106074" cy="5355312"/>
              </a:xfrm>
              <a:prstGeom prst="rect">
                <a:avLst/>
              </a:prstGeom>
              <a:blipFill rotWithShape="0">
                <a:blip r:embed="rId3"/>
                <a:stretch>
                  <a:fillRect l="-716" t="-569" r="-1193" b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556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Simulation Setup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0" y="1539508"/>
            <a:ext cx="11423232" cy="40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4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776" y="0"/>
            <a:ext cx="96692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550258" y="1319002"/>
            <a:ext cx="4207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Ideal Digital Twins can fully emulate a real system only using the same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52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Thermal Approximation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5" y="1265464"/>
            <a:ext cx="11172404" cy="3054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055376" y="4604369"/>
                <a:ext cx="908735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Real Thermal Simulations take too long to reach steady state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(Switch Losses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Junction Temperature)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Instead force an approximate junction temperature to get the corresponding switch losses. Junction temperature was chosen to be in the middle. Ignores self heating effects, and ZVS loss.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(Junction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Switching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Final Junction Temperature)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76" y="4604369"/>
                <a:ext cx="9087355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402"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416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Simulation Setup</a:t>
            </a:r>
            <a:endParaRPr 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703763" y="3771213"/>
                <a:ext cx="11313152" cy="817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</m:sub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</m:sub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</m:sub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63" y="3771213"/>
                <a:ext cx="11313152" cy="8174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42682" y="2071562"/>
                <a:ext cx="9435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Solving the gain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 smtClean="0"/>
                  <a:t> equation for angular frequency and using numerical solvers, you can find the optimal frequency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 ensure ZVS, choose the max frequency out of all real solutions 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682" y="2071562"/>
                <a:ext cx="943531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88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068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Initial Conditions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10" y="291313"/>
            <a:ext cx="4806311" cy="2395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4859" y="1140977"/>
                <a:ext cx="4385884" cy="55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𝑠𝑒𝑟𝑖𝑒𝑠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Simulating 4 cycles, 1 to adjust and 3 to measure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Without initial conditions, steady state took about 3x more cycles to achieve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59" y="1140977"/>
                <a:ext cx="4385884" cy="5550879"/>
              </a:xfrm>
              <a:prstGeom prst="rect">
                <a:avLst/>
              </a:prstGeom>
              <a:blipFill rotWithShape="0">
                <a:blip r:embed="rId3"/>
                <a:stretch>
                  <a:fillRect l="-1252" r="-556" b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38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Simulations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79731" y="1205713"/>
            <a:ext cx="45234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Repeating over a range of simulations, a random configuration is selected from the parameter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configuration is simulated with checks on success, duplicated simulation, and timeout 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Both thermal simulations are conducted in the same manner with first finding the average switch powers from the main 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25" y="0"/>
            <a:ext cx="4037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38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Data Collection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1" y="851686"/>
            <a:ext cx="5093436" cy="5966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70" y="425843"/>
            <a:ext cx="3505689" cy="3372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Arrow Connector 6"/>
          <p:cNvCxnSpPr/>
          <p:nvPr/>
        </p:nvCxnSpPr>
        <p:spPr>
          <a:xfrm flipV="1">
            <a:off x="5829177" y="1378157"/>
            <a:ext cx="1863648" cy="38017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35469" y="4224007"/>
            <a:ext cx="4919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Iterating over all successful simulations, data is gathered from the respective files, (if needed) a post-processing step is done last , and data is formatted into a dataset with a dictionary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Just over 6000 sample size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8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Neural Networks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26" y="298211"/>
            <a:ext cx="6111576" cy="3553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37" y="4017695"/>
            <a:ext cx="5049780" cy="26096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74" y="1173346"/>
            <a:ext cx="50494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Basic Fully Connected Neural Network structure with only an input and output layer. Hidden layers with any size, can be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Perceptron block diagram where the inner product of the input vector (from all previous perceptrons), and the weight vector is done, added to a bias and passed through a non-linear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Weights, and biases are trainable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activation function and network structure is a hyperparameters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29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Training with Gradient Descent</a:t>
            </a:r>
            <a:endParaRPr 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68852" y="1092424"/>
                <a:ext cx="6497906" cy="123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2" y="1092424"/>
                <a:ext cx="6497906" cy="12390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18" y="2403334"/>
            <a:ext cx="3471483" cy="34714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00581" y="5874817"/>
            <a:ext cx="3328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https://en.wikipedia.org/wiki/Gradient_descent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622698" y="1432290"/>
                <a:ext cx="3107341" cy="226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0" u="sng" dirty="0" smtClean="0">
                    <a:latin typeface="Cambria Math" panose="02040503050406030204" pitchFamily="18" charset="0"/>
                  </a:rPr>
                  <a:t>Loss Functions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698" y="1432290"/>
                <a:ext cx="3107341" cy="2264851"/>
              </a:xfrm>
              <a:prstGeom prst="rect">
                <a:avLst/>
              </a:prstGeom>
              <a:blipFill rotWithShape="0">
                <a:blip r:embed="rId4"/>
                <a:stretch>
                  <a:fillRect l="-156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736" y="3486747"/>
            <a:ext cx="6399533" cy="27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88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Activation Functions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5" y="958904"/>
            <a:ext cx="2633283" cy="2633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4" y="3997466"/>
            <a:ext cx="2633283" cy="26332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827533" y="958904"/>
                <a:ext cx="411075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Sigmoid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Slow to learn (zig-zag search)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Vanishing Gradients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Can still do well for classification or shallow networks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533" y="958904"/>
                <a:ext cx="4110754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335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27533" y="4129633"/>
                <a:ext cx="324490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Hyperbolic Tangent (</a:t>
                </a:r>
                <a:r>
                  <a:rPr lang="en-US" u="sng" dirty="0" err="1" smtClean="0"/>
                  <a:t>Tanh</a:t>
                </a:r>
                <a:r>
                  <a:rPr lang="en-US" u="sng" dirty="0" smtClean="0"/>
                  <a:t>)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Vanishing Gradients, but gradients are larger than Sigmoid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533" y="4129633"/>
                <a:ext cx="32449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692" t="-1319" r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287" y="958904"/>
            <a:ext cx="3273569" cy="20405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0947" y="1344524"/>
            <a:ext cx="1747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Tanh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 smtClean="0">
              <a:solidFill>
                <a:schemeClr val="tx2">
                  <a:lumMod val="9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Sigmoid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3673" y="481653"/>
            <a:ext cx="17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4719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/>
              <a:t>Activation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22" y="4015672"/>
            <a:ext cx="2652163" cy="2652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23" y="1021451"/>
            <a:ext cx="2651656" cy="2651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49508" y="1239189"/>
                <a:ext cx="411075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Rectified Linear Unit (</a:t>
                </a:r>
                <a:r>
                  <a:rPr lang="en-US" u="sng" dirty="0" err="1" smtClean="0"/>
                  <a:t>ReLU</a:t>
                </a:r>
                <a:r>
                  <a:rPr lang="en-US" u="sng" dirty="0" smtClean="0"/>
                  <a:t>)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Fast and simple to compute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Recommended to start with </a:t>
                </a:r>
              </a:p>
              <a:p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Might take longer to approximate smooth functions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“Dying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 Problem”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08" y="1239189"/>
                <a:ext cx="4110754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1335" t="-1064" r="-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49508" y="4409918"/>
                <a:ext cx="324490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Leaky </a:t>
                </a:r>
                <a:r>
                  <a:rPr lang="en-US" u="sng" dirty="0" err="1" smtClean="0"/>
                  <a:t>ReLU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Fixes “Dying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08" y="4409918"/>
                <a:ext cx="3244906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692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477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Testing</a:t>
            </a:r>
            <a:endParaRPr 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06903" y="1149069"/>
                <a:ext cx="4345424" cy="5125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i="0" u="sng" dirty="0" smtClean="0">
                    <a:latin typeface="+mj-lt"/>
                  </a:rPr>
                  <a:t>Regression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RMSE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u="sng" dirty="0" smtClean="0"/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True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outputs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True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Predicted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Outputs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03" y="1149069"/>
                <a:ext cx="4345424" cy="5125377"/>
              </a:xfrm>
              <a:prstGeom prst="rect">
                <a:avLst/>
              </a:prstGeom>
              <a:blipFill rotWithShape="0">
                <a:blip r:embed="rId2"/>
                <a:stretch>
                  <a:fillRect l="-1264" t="-595" b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715041" y="1149068"/>
                <a:ext cx="4345424" cy="4985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0" i="0" u="sng" dirty="0" smtClean="0">
                    <a:latin typeface="+mj-lt"/>
                  </a:rPr>
                  <a:t>Classification</a:t>
                </a:r>
              </a:p>
              <a:p>
                <a:pPr/>
                <a:endParaRPr lang="en-US" u="sng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+mj-lt"/>
                </a:endParaRPr>
              </a:p>
              <a:p>
                <a:pPr/>
                <a:endParaRPr lang="en-US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b="0" dirty="0" smtClean="0">
                  <a:latin typeface="+mj-lt"/>
                </a:endParaRPr>
              </a:p>
              <a:p>
                <a:pPr/>
                <a:endParaRPr lang="en-US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+mj-lt"/>
                </a:endParaRPr>
              </a:p>
              <a:p>
                <a:pPr/>
                <a:endParaRPr lang="en-US" dirty="0" smtClean="0">
                  <a:latin typeface="+mj-lt"/>
                </a:endParaRPr>
              </a:p>
              <a:p>
                <a:pPr/>
                <a:endParaRPr lang="en-US" dirty="0">
                  <a:latin typeface="+mj-lt"/>
                </a:endParaRPr>
              </a:p>
              <a:p>
                <a:pPr/>
                <a:endParaRPr lang="en-US" u="sng" dirty="0" smtClean="0">
                  <a:latin typeface="+mj-lt"/>
                </a:endParaRPr>
              </a:p>
              <a:p>
                <a:pPr/>
                <a:r>
                  <a:rPr lang="en-US" u="sng" dirty="0" smtClean="0">
                    <a:latin typeface="+mj-lt"/>
                  </a:rPr>
                  <a:t>Where:</a:t>
                </a:r>
              </a:p>
              <a:p>
                <a:pPr/>
                <a:r>
                  <a:rPr lang="en-US" dirty="0" smtClean="0">
                    <a:latin typeface="+mj-lt"/>
                  </a:rPr>
                  <a:t>TP = True Positive</a:t>
                </a:r>
              </a:p>
              <a:p>
                <a:pPr/>
                <a:r>
                  <a:rPr lang="en-US" dirty="0" smtClean="0">
                    <a:latin typeface="+mj-lt"/>
                  </a:rPr>
                  <a:t>FP = False Positive</a:t>
                </a:r>
              </a:p>
              <a:p>
                <a:pPr/>
                <a:r>
                  <a:rPr lang="en-US" dirty="0" smtClean="0">
                    <a:latin typeface="+mj-lt"/>
                  </a:rPr>
                  <a:t>TN = True Negative</a:t>
                </a:r>
              </a:p>
              <a:p>
                <a:pPr/>
                <a:r>
                  <a:rPr lang="en-US" dirty="0" smtClean="0">
                    <a:latin typeface="+mj-lt"/>
                  </a:rPr>
                  <a:t>FN = False Negative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041" y="1149068"/>
                <a:ext cx="4345424" cy="4985788"/>
              </a:xfrm>
              <a:prstGeom prst="rect">
                <a:avLst/>
              </a:prstGeom>
              <a:blipFill rotWithShape="0">
                <a:blip r:embed="rId3"/>
                <a:stretch>
                  <a:fillRect l="-1264" t="-611" b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95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96122" y="2309671"/>
            <a:ext cx="40215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Unknown internal parameters requires some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Digital Twin characterizes and them emulates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0"/>
            <a:ext cx="6830487" cy="68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1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Digital Twin </a:t>
            </a:r>
            <a:r>
              <a:rPr lang="en-US" sz="4800" dirty="0" smtClean="0"/>
              <a:t>Design: Sensing 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4" y="851686"/>
            <a:ext cx="7412198" cy="3693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08" y="1049941"/>
            <a:ext cx="3276001" cy="3297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044" y="4992786"/>
            <a:ext cx="3520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Sensing difficulties with resonant tank voltage due to high frequency, EMI, inductors being implicit in the transformer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0507" y="5000878"/>
            <a:ext cx="352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Sensing difficulties with high speed switch measurements especially slew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04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5478794" cy="851686"/>
          </a:xfrm>
        </p:spPr>
        <p:txBody>
          <a:bodyPr>
            <a:noAutofit/>
          </a:bodyPr>
          <a:lstStyle/>
          <a:p>
            <a:r>
              <a:rPr lang="en-US" sz="4400" dirty="0" smtClean="0"/>
              <a:t>Digital Twin Design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19" y="1785754"/>
            <a:ext cx="6109487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187" y="718946"/>
            <a:ext cx="4771145" cy="2377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30" y="3505228"/>
            <a:ext cx="2422477" cy="24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49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Results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59" y="851686"/>
            <a:ext cx="3646418" cy="2905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77" y="851686"/>
            <a:ext cx="3646417" cy="2905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458" y="3950936"/>
            <a:ext cx="7208151" cy="22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46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Results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12" y="428280"/>
            <a:ext cx="4246078" cy="34073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90" y="428280"/>
            <a:ext cx="4276032" cy="34073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12" y="4037329"/>
            <a:ext cx="8364468" cy="6056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13" y="4643011"/>
            <a:ext cx="8364467" cy="194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1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Results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08" y="691870"/>
            <a:ext cx="3937772" cy="3159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280" y="691870"/>
            <a:ext cx="3972495" cy="315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508" y="3983048"/>
            <a:ext cx="7996581" cy="579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508" y="4562092"/>
            <a:ext cx="7996582" cy="18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1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Results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95" y="177428"/>
            <a:ext cx="4291852" cy="3366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39" y="177428"/>
            <a:ext cx="4195656" cy="3366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88" y="3721740"/>
            <a:ext cx="7996581" cy="579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928" y="4300784"/>
            <a:ext cx="7994642" cy="20625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455" y="1140977"/>
            <a:ext cx="2265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Narrow Dataset to begin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Scatter plot shows a good fit, even for rare samples away from main peak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88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Results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82" y="3495161"/>
            <a:ext cx="2995669" cy="2403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651" y="3495161"/>
            <a:ext cx="3064353" cy="2403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82" y="1091229"/>
            <a:ext cx="2995669" cy="2403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651" y="1091229"/>
            <a:ext cx="3064353" cy="2403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69" y="1492084"/>
            <a:ext cx="4792451" cy="25701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5369" y="4376437"/>
            <a:ext cx="4602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Again, Narrow Dataset to begin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Scatter plot shows a good fit, even for rare samples away from main peak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45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Results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03" y="3430424"/>
            <a:ext cx="3014732" cy="2336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35" y="3430424"/>
            <a:ext cx="2932558" cy="2336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03" y="1093622"/>
            <a:ext cx="3014732" cy="23368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35" y="1093622"/>
            <a:ext cx="2932558" cy="2336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08" y="1856787"/>
            <a:ext cx="5115688" cy="370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08" y="2203287"/>
            <a:ext cx="5115682" cy="14462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778" y="3996008"/>
            <a:ext cx="4602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Boundary predictions can have significant errors. Difference of RMSE to MAE somewhat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86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Results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15" y="201106"/>
            <a:ext cx="3146301" cy="2476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16" y="201106"/>
            <a:ext cx="3157188" cy="2476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15" y="2677866"/>
            <a:ext cx="3173518" cy="2476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033" y="2677866"/>
            <a:ext cx="3129971" cy="2476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64" y="1210083"/>
            <a:ext cx="4860238" cy="2156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112" y="3708201"/>
            <a:ext cx="460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Even more significant boundary predictions can have significant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69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Results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00" y="3645839"/>
            <a:ext cx="2601052" cy="20726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52" y="3645839"/>
            <a:ext cx="2601052" cy="2072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52" y="1573197"/>
            <a:ext cx="2601052" cy="207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00" y="1573197"/>
            <a:ext cx="2601052" cy="2072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0" y="2884107"/>
            <a:ext cx="5742730" cy="2175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90" y="2471531"/>
            <a:ext cx="5742730" cy="4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Previous Work</a:t>
            </a:r>
            <a:endParaRPr lang="en-US" sz="4800" dirty="0"/>
          </a:p>
        </p:txBody>
      </p:sp>
      <p:sp>
        <p:nvSpPr>
          <p:cNvPr id="4" name="Oval 3"/>
          <p:cNvSpPr/>
          <p:nvPr/>
        </p:nvSpPr>
        <p:spPr>
          <a:xfrm>
            <a:off x="9349900" y="1627790"/>
            <a:ext cx="2565175" cy="25651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Averaged</a:t>
            </a:r>
          </a:p>
          <a:p>
            <a:pPr algn="ctr"/>
            <a:r>
              <a:rPr lang="en-US" sz="2400" dirty="0" smtClean="0"/>
              <a:t>Models</a:t>
            </a:r>
          </a:p>
        </p:txBody>
      </p:sp>
      <p:sp>
        <p:nvSpPr>
          <p:cNvPr id="5" name="Oval 4"/>
          <p:cNvSpPr/>
          <p:nvPr/>
        </p:nvSpPr>
        <p:spPr>
          <a:xfrm>
            <a:off x="6480485" y="4059503"/>
            <a:ext cx="2565175" cy="25651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Stochastic</a:t>
            </a:r>
          </a:p>
        </p:txBody>
      </p:sp>
      <p:sp>
        <p:nvSpPr>
          <p:cNvPr id="6" name="Oval 5"/>
          <p:cNvSpPr/>
          <p:nvPr/>
        </p:nvSpPr>
        <p:spPr>
          <a:xfrm>
            <a:off x="3608373" y="1627790"/>
            <a:ext cx="2565175" cy="256517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Meta Heuristics</a:t>
            </a:r>
          </a:p>
        </p:txBody>
      </p:sp>
      <p:sp>
        <p:nvSpPr>
          <p:cNvPr id="7" name="Oval 6"/>
          <p:cNvSpPr/>
          <p:nvPr/>
        </p:nvSpPr>
        <p:spPr>
          <a:xfrm>
            <a:off x="1045895" y="4059503"/>
            <a:ext cx="2565175" cy="2565175"/>
          </a:xfrm>
          <a:prstGeom prst="ellipse">
            <a:avLst/>
          </a:prstGeom>
          <a:solidFill>
            <a:schemeClr val="tx2">
              <a:lumMod val="9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Machine </a:t>
            </a:r>
            <a:br>
              <a:rPr lang="en-US" sz="2400" dirty="0" smtClean="0"/>
            </a:br>
            <a:r>
              <a:rPr lang="en-US" sz="2400" dirty="0" smtClean="0"/>
              <a:t>Learning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65182" y="4360086"/>
            <a:ext cx="256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Known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Output Prediction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7474" y="2877233"/>
            <a:ext cx="2562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Unknown or Partially Unknown parameters 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8007" y="4326427"/>
            <a:ext cx="2562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Unknown parameters</a:t>
            </a:r>
          </a:p>
          <a:p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Online Data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Particle Swarm Optimization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9827" y="2432764"/>
            <a:ext cx="244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Offline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Outputs/Control predictions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8350" y="1356665"/>
            <a:ext cx="1136931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3480" y="964305"/>
            <a:ext cx="19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Driven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059187" y="924849"/>
            <a:ext cx="19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55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Results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86" y="353685"/>
            <a:ext cx="3831950" cy="3006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036" y="353685"/>
            <a:ext cx="3831950" cy="3006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36" y="3635626"/>
            <a:ext cx="7596968" cy="2839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877" y="1182405"/>
            <a:ext cx="3500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Extremely biased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Top ZVS </a:t>
            </a:r>
            <a:r>
              <a:rPr lang="en-US" b="1" dirty="0" smtClean="0">
                <a:solidFill>
                  <a:srgbClr val="FF0000"/>
                </a:solidFill>
              </a:rPr>
              <a:t>98%</a:t>
            </a:r>
            <a:r>
              <a:rPr lang="en-US" dirty="0" smtClean="0"/>
              <a:t> 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Bottom ZVS </a:t>
            </a:r>
            <a:r>
              <a:rPr lang="en-US" b="1" dirty="0" smtClean="0">
                <a:solidFill>
                  <a:srgbClr val="FF0000"/>
                </a:solidFill>
              </a:rPr>
              <a:t>98.5%</a:t>
            </a:r>
            <a:r>
              <a:rPr lang="en-US" dirty="0" smtClean="0"/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3697009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6121998" cy="1504950"/>
          </a:xfrm>
        </p:spPr>
        <p:txBody>
          <a:bodyPr>
            <a:noAutofit/>
          </a:bodyPr>
          <a:lstStyle/>
          <a:p>
            <a:r>
              <a:rPr lang="en-US" sz="4800" dirty="0" smtClean="0"/>
              <a:t>Discussion: Boundary Errors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51" y="311543"/>
            <a:ext cx="2590292" cy="2064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43" y="311543"/>
            <a:ext cx="2622046" cy="2064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851" y="2474552"/>
            <a:ext cx="5209170" cy="16028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87000" y="2562225"/>
            <a:ext cx="923925" cy="1515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850" y="4165046"/>
            <a:ext cx="5191153" cy="23030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315575" y="4176314"/>
            <a:ext cx="966788" cy="2291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40" y="1862508"/>
            <a:ext cx="4252460" cy="333598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676400" y="4343400"/>
            <a:ext cx="857250" cy="781050"/>
          </a:xfrm>
          <a:prstGeom prst="rect">
            <a:avLst/>
          </a:prstGeom>
          <a:noFill/>
          <a:ln w="571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36070" y="4343400"/>
            <a:ext cx="864605" cy="781050"/>
          </a:xfrm>
          <a:prstGeom prst="rect">
            <a:avLst/>
          </a:prstGeom>
          <a:noFill/>
          <a:ln w="571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04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6121998" cy="1504950"/>
          </a:xfrm>
        </p:spPr>
        <p:txBody>
          <a:bodyPr>
            <a:noAutofit/>
          </a:bodyPr>
          <a:lstStyle/>
          <a:p>
            <a:r>
              <a:rPr lang="en-US" sz="4800" dirty="0" smtClean="0"/>
              <a:t>Discussion: Boundary Errors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51" y="311543"/>
            <a:ext cx="2590292" cy="2064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43" y="311543"/>
            <a:ext cx="2622046" cy="2064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851" y="2474552"/>
            <a:ext cx="5209170" cy="16028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87000" y="2562225"/>
            <a:ext cx="923925" cy="1515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850" y="4165046"/>
            <a:ext cx="5191153" cy="23030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315575" y="4176314"/>
            <a:ext cx="966788" cy="2291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18" y="1688813"/>
            <a:ext cx="3810386" cy="29891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9036" y="4809619"/>
            <a:ext cx="5396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Expand Ranges to add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Min/Max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Modify Loss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49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02" y="0"/>
            <a:ext cx="10332498" cy="790575"/>
          </a:xfrm>
        </p:spPr>
        <p:txBody>
          <a:bodyPr>
            <a:noAutofit/>
          </a:bodyPr>
          <a:lstStyle/>
          <a:p>
            <a:r>
              <a:rPr lang="en-US" sz="4800" dirty="0" smtClean="0"/>
              <a:t>Discussion: Narrow Data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39" y="3562350"/>
            <a:ext cx="3326842" cy="2609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39" y="952500"/>
            <a:ext cx="3326842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81" y="952500"/>
            <a:ext cx="3326842" cy="2609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81" y="3552825"/>
            <a:ext cx="3326842" cy="2609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4875" y="131445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Narrow Distribution of certain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Force certain configurations of the converter to broaden dataset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Simulation without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25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02" y="0"/>
            <a:ext cx="10332498" cy="790575"/>
          </a:xfrm>
        </p:spPr>
        <p:txBody>
          <a:bodyPr>
            <a:noAutofit/>
          </a:bodyPr>
          <a:lstStyle/>
          <a:p>
            <a:r>
              <a:rPr lang="en-US" sz="4800" dirty="0" smtClean="0"/>
              <a:t>Discussion: Narrow Data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" y="1066800"/>
            <a:ext cx="6085636" cy="4774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56" y="924950"/>
            <a:ext cx="6447274" cy="5057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0700" y="5067300"/>
            <a:ext cx="1695450" cy="371475"/>
          </a:xfrm>
          <a:prstGeom prst="rect">
            <a:avLst/>
          </a:prstGeom>
          <a:noFill/>
          <a:ln w="571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0492" y="5110162"/>
            <a:ext cx="5417108" cy="371475"/>
          </a:xfrm>
          <a:prstGeom prst="rect">
            <a:avLst/>
          </a:prstGeom>
          <a:noFill/>
          <a:ln w="571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41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Discussion: Wid</a:t>
            </a:r>
            <a:r>
              <a:rPr lang="en-US" sz="4800" dirty="0" smtClean="0"/>
              <a:t>e Networks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70" y="851687"/>
            <a:ext cx="4891629" cy="3799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70" y="5004969"/>
            <a:ext cx="4886136" cy="1405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569" y="851686"/>
            <a:ext cx="4678656" cy="38021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9800" y="851686"/>
            <a:ext cx="485140" cy="5625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8540" y="851686"/>
            <a:ext cx="485140" cy="3799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25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Discussion: Wid</a:t>
            </a:r>
            <a:r>
              <a:rPr lang="en-US" sz="4800" dirty="0" smtClean="0"/>
              <a:t>e Networks</a:t>
            </a:r>
            <a:endParaRPr lang="en-US" sz="48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548579"/>
              </p:ext>
            </p:extLst>
          </p:nvPr>
        </p:nvGraphicFramePr>
        <p:xfrm>
          <a:off x="853440" y="1381760"/>
          <a:ext cx="1067562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402"/>
                <a:gridCol w="2112022"/>
                <a:gridCol w="728283"/>
                <a:gridCol w="865848"/>
                <a:gridCol w="606902"/>
                <a:gridCol w="768744"/>
                <a:gridCol w="477430"/>
                <a:gridCol w="647363"/>
                <a:gridCol w="639270"/>
                <a:gridCol w="946769"/>
                <a:gridCol w="613189"/>
                <a:gridCol w="689628"/>
                <a:gridCol w="9527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Inputs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# layers</a:t>
                      </a:r>
                      <a:r>
                        <a:rPr lang="en-US" sz="1100" baseline="0" dirty="0" smtClean="0"/>
                        <a:t> + 2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Width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Best Epoch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Loss</a:t>
                      </a:r>
                    </a:p>
                    <a:p>
                      <a:r>
                        <a:rPr lang="en-US" sz="1200" dirty="0" err="1" smtClean="0"/>
                        <a:t>Funct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Optimzer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Activation</a:t>
                      </a:r>
                    </a:p>
                    <a:p>
                      <a:r>
                        <a:rPr lang="en-US" sz="1200" dirty="0" smtClean="0"/>
                        <a:t>Function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RMSE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R^2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969" t="2907" r="839" b="10179"/>
          <a:stretch/>
        </p:blipFill>
        <p:spPr>
          <a:xfrm>
            <a:off x="853440" y="1838960"/>
            <a:ext cx="10675620" cy="19126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81" y="4019960"/>
            <a:ext cx="8067916" cy="24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5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Conclusion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793017" y="1456566"/>
            <a:ext cx="103658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Given the model converter, a neural network digital twin was demonstrated to estimate unknown parameters with low error (all below 7% MAE, majority of which were below 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Limitations include related to a smaller dataset of 6k samples, some narrowly ranged parameters. Larger datasets and targeted broadening of certain parameters beyond the chosen ranges may help to better verify this method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1463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Future </a:t>
            </a:r>
            <a:r>
              <a:rPr lang="en-US" sz="4800" dirty="0" smtClean="0"/>
              <a:t>Work</a:t>
            </a:r>
            <a:endParaRPr lang="en-US" sz="4800" dirty="0"/>
          </a:p>
        </p:txBody>
      </p:sp>
      <p:sp>
        <p:nvSpPr>
          <p:cNvPr id="4" name="Oval 3"/>
          <p:cNvSpPr/>
          <p:nvPr/>
        </p:nvSpPr>
        <p:spPr>
          <a:xfrm>
            <a:off x="9300648" y="3752340"/>
            <a:ext cx="2565175" cy="25651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Different ML Models</a:t>
            </a:r>
            <a:endParaRPr lang="en-US" sz="2400" dirty="0" smtClean="0"/>
          </a:p>
        </p:txBody>
      </p:sp>
      <p:sp>
        <p:nvSpPr>
          <p:cNvPr id="5" name="Oval 4"/>
          <p:cNvSpPr/>
          <p:nvPr/>
        </p:nvSpPr>
        <p:spPr>
          <a:xfrm>
            <a:off x="6363171" y="971040"/>
            <a:ext cx="2565175" cy="25651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Implement Real Time FPGA</a:t>
            </a:r>
          </a:p>
        </p:txBody>
      </p:sp>
      <p:sp>
        <p:nvSpPr>
          <p:cNvPr id="6" name="Oval 5"/>
          <p:cNvSpPr/>
          <p:nvPr/>
        </p:nvSpPr>
        <p:spPr>
          <a:xfrm>
            <a:off x="3506804" y="3752340"/>
            <a:ext cx="2565175" cy="256517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DT Model Expansions</a:t>
            </a:r>
            <a:endParaRPr lang="en-US" sz="2400" dirty="0" smtClean="0"/>
          </a:p>
        </p:txBody>
      </p:sp>
      <p:sp>
        <p:nvSpPr>
          <p:cNvPr id="7" name="Oval 6"/>
          <p:cNvSpPr/>
          <p:nvPr/>
        </p:nvSpPr>
        <p:spPr>
          <a:xfrm>
            <a:off x="847775" y="971041"/>
            <a:ext cx="2565175" cy="2565175"/>
          </a:xfrm>
          <a:prstGeom prst="ellipse">
            <a:avLst/>
          </a:prstGeom>
          <a:solidFill>
            <a:schemeClr val="tx2">
              <a:lumMod val="9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Real Converter Verification</a:t>
            </a:r>
            <a:endParaRPr 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363171" y="3655569"/>
                <a:ext cx="304154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Preloading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GTX 750ti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1.389 PFLOPS FP32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≈3.13</m:t>
                    </m:r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 per sample inference 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171" y="3655569"/>
                <a:ext cx="3041541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1403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391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Future Work: Model Expansion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9454651" y="80921"/>
            <a:ext cx="2565175" cy="256517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DT Model Expansions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0" y="949918"/>
            <a:ext cx="6030987" cy="226262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207912" y="2977869"/>
            <a:ext cx="2352585" cy="162538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78012" y="2977869"/>
            <a:ext cx="1217690" cy="167233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0496" y="1723604"/>
            <a:ext cx="1617516" cy="125426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78012" y="1723604"/>
            <a:ext cx="559241" cy="125426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146409" y="2958351"/>
            <a:ext cx="3184774" cy="158025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37253" y="2958351"/>
            <a:ext cx="4999985" cy="15997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12" y="4593839"/>
            <a:ext cx="5187790" cy="12933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183" y="4538607"/>
            <a:ext cx="2406055" cy="17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4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Previous Work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7" y="1006944"/>
            <a:ext cx="3081162" cy="1946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96" y="1006944"/>
            <a:ext cx="4282773" cy="22848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7037" y="3108851"/>
            <a:ext cx="19744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Inputs: </a:t>
            </a:r>
            <a:r>
              <a:rPr lang="en-US" dirty="0" smtClean="0"/>
              <a:t>Control Gains</a:t>
            </a:r>
          </a:p>
          <a:p>
            <a:endParaRPr lang="en-US" dirty="0"/>
          </a:p>
          <a:p>
            <a:r>
              <a:rPr lang="en-US" u="sng" dirty="0" smtClean="0"/>
              <a:t>Outputs: </a:t>
            </a:r>
            <a:r>
              <a:rPr lang="en-US" dirty="0" smtClean="0"/>
              <a:t>Reference Error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96" y="965785"/>
            <a:ext cx="3643470" cy="28064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0023" y="3432017"/>
            <a:ext cx="3070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Inputs: </a:t>
            </a:r>
            <a:r>
              <a:rPr lang="en-US" dirty="0" smtClean="0"/>
              <a:t>Duty Cycle, Input Voltage, Load Current, past predictions</a:t>
            </a:r>
          </a:p>
          <a:p>
            <a:endParaRPr lang="en-US" dirty="0"/>
          </a:p>
          <a:p>
            <a:r>
              <a:rPr lang="en-US" u="sng" dirty="0" smtClean="0"/>
              <a:t>Outputs: </a:t>
            </a:r>
            <a:r>
              <a:rPr lang="en-US" dirty="0" smtClean="0"/>
              <a:t>Inductor Current, Output Voltage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16763" y="3964742"/>
            <a:ext cx="3008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Inputs:</a:t>
            </a:r>
            <a:r>
              <a:rPr lang="en-US" dirty="0" smtClean="0"/>
              <a:t> Input Voltage, Output Current, Past predictions</a:t>
            </a:r>
          </a:p>
          <a:p>
            <a:endParaRPr lang="en-US" dirty="0"/>
          </a:p>
          <a:p>
            <a:r>
              <a:rPr lang="en-US" u="sng" dirty="0" smtClean="0"/>
              <a:t>Outputs: </a:t>
            </a:r>
            <a:r>
              <a:rPr lang="en-US" dirty="0" smtClean="0"/>
              <a:t>Input Current, Output Voltage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4826516"/>
            <a:ext cx="3429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X. Cheng, J. Chen, Y. Chen, X. Zhao, Z. Zhou, Q. Yang, and N. Y. Dai, “Digital-Twin-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Driven PI Parameter Evaluation Method for Grid-Connected Converters,” in 2023 4th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International Conference on Power Engineering (ICPE), (Macau, Macao), pp. 26–31,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IEEE, Dec. 2023.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99782" y="5615940"/>
            <a:ext cx="3124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A. </a:t>
            </a:r>
            <a:r>
              <a:rPr lang="en-US" sz="900" dirty="0" err="1"/>
              <a:t>Wunderlich</a:t>
            </a:r>
            <a:r>
              <a:rPr lang="en-US" sz="900" dirty="0"/>
              <a:t> and E. Santi, “Digital Twin Models of Power Electronic Converters Using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Dynamic Neural Networks,” in 2021 IEEE Applied Power </a:t>
            </a:r>
            <a:r>
              <a:rPr lang="en-US" sz="1000" dirty="0"/>
              <a:t>Electronics</a:t>
            </a:r>
            <a:r>
              <a:rPr lang="en-US" sz="900" dirty="0"/>
              <a:t> Conference and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Exposition (APEC), (Phoenix, AZ, USA), pp. 2369–2376, IEEE, June 2021.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8419206" y="5737860"/>
            <a:ext cx="37727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G. Rojas-Duenas, J.-R. </a:t>
            </a:r>
            <a:r>
              <a:rPr lang="en-US" sz="900" dirty="0" err="1"/>
              <a:t>Riba</a:t>
            </a:r>
            <a:r>
              <a:rPr lang="en-US" sz="900" dirty="0"/>
              <a:t>, K. </a:t>
            </a:r>
            <a:r>
              <a:rPr lang="en-US" sz="900" dirty="0" err="1"/>
              <a:t>Kahalerras</a:t>
            </a:r>
            <a:r>
              <a:rPr lang="en-US" sz="900" dirty="0"/>
              <a:t>, M. Moreno-</a:t>
            </a:r>
            <a:r>
              <a:rPr lang="en-US" sz="900" dirty="0" err="1"/>
              <a:t>Eguilaz</a:t>
            </a:r>
            <a:r>
              <a:rPr lang="en-US" sz="900" dirty="0"/>
              <a:t>, A. </a:t>
            </a:r>
            <a:r>
              <a:rPr lang="en-US" sz="900" dirty="0" err="1"/>
              <a:t>Kadechkar</a:t>
            </a:r>
            <a:r>
              <a:rPr lang="en-US" sz="900" dirty="0"/>
              <a:t>, and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A. Gomez-Pau, “Black-Box Modelling of a DC-DC Buck Converter Based on a Recur-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rent Neural Network,” in 2020 IEEE International Conference on Industrial Technology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(ICIT), (Buenos Aires, Argentina), pp. 456–461, IEEE, Feb. 2020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62009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Future Work: ML Models</a:t>
            </a:r>
            <a:endParaRPr lang="en-US" sz="4800" dirty="0"/>
          </a:p>
        </p:txBody>
      </p:sp>
      <p:sp>
        <p:nvSpPr>
          <p:cNvPr id="4" name="Oval 3"/>
          <p:cNvSpPr/>
          <p:nvPr/>
        </p:nvSpPr>
        <p:spPr>
          <a:xfrm>
            <a:off x="8709781" y="258942"/>
            <a:ext cx="2565175" cy="25651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Different ML Models</a:t>
            </a:r>
            <a:endParaRPr lang="en-US" sz="2400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76680" y="1796432"/>
            <a:ext cx="4774301" cy="10276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219147" y="1905674"/>
            <a:ext cx="2116067" cy="21160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Time Series Models</a:t>
            </a:r>
            <a:endParaRPr lang="en-US" sz="2400" dirty="0" smtClean="0"/>
          </a:p>
        </p:txBody>
      </p:sp>
      <p:sp>
        <p:nvSpPr>
          <p:cNvPr id="11" name="Oval 10"/>
          <p:cNvSpPr/>
          <p:nvPr/>
        </p:nvSpPr>
        <p:spPr>
          <a:xfrm>
            <a:off x="6234914" y="4021741"/>
            <a:ext cx="2116067" cy="211606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Physics Informed Models</a:t>
            </a:r>
            <a:endParaRPr lang="en-US" sz="2400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849274" y="2014917"/>
            <a:ext cx="743173" cy="20068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7307" y="4199766"/>
            <a:ext cx="404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Inputs within a window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Considers the dynamics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80334" y="4448071"/>
            <a:ext cx="3502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Incorporates known, generalizable physics into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 data, increase generalizability, encourage learning the physics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29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Future Work: ML Models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1" y="975599"/>
            <a:ext cx="6089681" cy="3173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888" y="4212610"/>
            <a:ext cx="61802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A. </a:t>
            </a:r>
            <a:r>
              <a:rPr lang="en-US" sz="1100" dirty="0" err="1"/>
              <a:t>Wunderlich</a:t>
            </a:r>
            <a:r>
              <a:rPr lang="en-US" sz="1100" dirty="0"/>
              <a:t> and E. Santi, “Digital Twin Models of Power Electronic Converters Using</a:t>
            </a:r>
          </a:p>
          <a:p>
            <a:r>
              <a:rPr lang="en-US" sz="1100" dirty="0"/>
              <a:t>Dynamic Neural Networks,” in 2021 IEEE Applied Power Electronics Conference and</a:t>
            </a:r>
          </a:p>
          <a:p>
            <a:r>
              <a:rPr lang="en-US" sz="1100" dirty="0"/>
              <a:t>Exposition (APEC), (Phoenix, AZ, USA), pp. 2369–2376, IEEE, June 2021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85" y="2012588"/>
            <a:ext cx="4841667" cy="3699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4998" y="5858855"/>
            <a:ext cx="7064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G. Rojas-Duenas, J.-R. </a:t>
            </a:r>
            <a:r>
              <a:rPr lang="en-US" sz="1100" dirty="0" err="1"/>
              <a:t>Riba</a:t>
            </a:r>
            <a:r>
              <a:rPr lang="en-US" sz="1100" dirty="0"/>
              <a:t>, K. </a:t>
            </a:r>
            <a:r>
              <a:rPr lang="en-US" sz="1100" dirty="0" err="1"/>
              <a:t>Kahalerras</a:t>
            </a:r>
            <a:r>
              <a:rPr lang="en-US" sz="1100" dirty="0"/>
              <a:t>, M. Moreno-</a:t>
            </a:r>
            <a:r>
              <a:rPr lang="en-US" sz="1100" dirty="0" err="1"/>
              <a:t>Eguilaz</a:t>
            </a:r>
            <a:r>
              <a:rPr lang="en-US" sz="1100" dirty="0"/>
              <a:t>, A. </a:t>
            </a:r>
            <a:r>
              <a:rPr lang="en-US" sz="1100" dirty="0" err="1"/>
              <a:t>Kadechkar</a:t>
            </a:r>
            <a:r>
              <a:rPr lang="en-US" sz="1100" dirty="0"/>
              <a:t>, and</a:t>
            </a:r>
          </a:p>
          <a:p>
            <a:r>
              <a:rPr lang="en-US" sz="1100" dirty="0"/>
              <a:t>A. Gomez-Pau, “Black-Box Modelling of a DC-DC Buck Converter Based on a Recur-</a:t>
            </a:r>
          </a:p>
          <a:p>
            <a:r>
              <a:rPr lang="en-US" sz="1100" dirty="0"/>
              <a:t>rent Neural Network,” in 2020 IEEE International Conference on Industrial Technology</a:t>
            </a:r>
          </a:p>
          <a:p>
            <a:r>
              <a:rPr lang="en-US" sz="1100" dirty="0"/>
              <a:t>(ICIT), (Buenos Aires, Argentina), pp. 456–461, IEEE, Feb. 2020.</a:t>
            </a:r>
          </a:p>
        </p:txBody>
      </p:sp>
    </p:spTree>
    <p:extLst>
      <p:ext uri="{BB962C8B-B14F-4D97-AF65-F5344CB8AC3E}">
        <p14:creationId xmlns:p14="http://schemas.microsoft.com/office/powerpoint/2010/main" val="1717628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Future Work: ML Models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5" y="994081"/>
            <a:ext cx="5978893" cy="3213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6685" y="4272595"/>
            <a:ext cx="59788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S. L. </a:t>
            </a:r>
            <a:r>
              <a:rPr lang="en-US" sz="1100" dirty="0" err="1"/>
              <a:t>Brunton</a:t>
            </a:r>
            <a:r>
              <a:rPr lang="en-US" sz="1100" dirty="0"/>
              <a:t>, J. L. Proctor, and J. N. </a:t>
            </a:r>
            <a:r>
              <a:rPr lang="en-US" sz="1100" dirty="0" err="1"/>
              <a:t>Kutz</a:t>
            </a:r>
            <a:r>
              <a:rPr lang="en-US" sz="1100" dirty="0"/>
              <a:t>, “Discovering governing equations from data</a:t>
            </a:r>
          </a:p>
          <a:p>
            <a:r>
              <a:rPr lang="en-US" sz="1100" dirty="0"/>
              <a:t>by sparse identification of nonlinear dynamical systems,” Proceedings of the National</a:t>
            </a:r>
          </a:p>
          <a:p>
            <a:r>
              <a:rPr lang="en-US" sz="1100" dirty="0"/>
              <a:t>Academy of Sciences, vol. 113, pp. 3932–3937, Apr. 2016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97" y="4017076"/>
            <a:ext cx="4858428" cy="2638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36" y="5116114"/>
            <a:ext cx="3419952" cy="110505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199766" y="4944234"/>
            <a:ext cx="3261091" cy="598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199766" y="5462124"/>
            <a:ext cx="3261091" cy="303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13055" y="5609135"/>
            <a:ext cx="3091157" cy="451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629" y="6341496"/>
            <a:ext cx="1714739" cy="342948"/>
          </a:xfrm>
          <a:prstGeom prst="rect">
            <a:avLst/>
          </a:prstGeom>
        </p:spPr>
      </p:pic>
      <p:sp>
        <p:nvSpPr>
          <p:cNvPr id="26" name="Curved Right Arrow 25"/>
          <p:cNvSpPr/>
          <p:nvPr/>
        </p:nvSpPr>
        <p:spPr>
          <a:xfrm>
            <a:off x="2112021" y="5243639"/>
            <a:ext cx="768015" cy="1412230"/>
          </a:xfrm>
          <a:prstGeom prst="curved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599368" y="6341496"/>
            <a:ext cx="2804844" cy="1996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08797" y="2600969"/>
            <a:ext cx="48584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M. </a:t>
            </a:r>
            <a:r>
              <a:rPr lang="en-US" sz="1100" dirty="0" err="1"/>
              <a:t>Raissi</a:t>
            </a:r>
            <a:r>
              <a:rPr lang="en-US" sz="1100" dirty="0"/>
              <a:t>, P. </a:t>
            </a:r>
            <a:r>
              <a:rPr lang="en-US" sz="1100" dirty="0" err="1"/>
              <a:t>Perdikaris</a:t>
            </a:r>
            <a:r>
              <a:rPr lang="en-US" sz="1100" dirty="0"/>
              <a:t>, and G. </a:t>
            </a:r>
            <a:r>
              <a:rPr lang="en-US" sz="1100" dirty="0" err="1"/>
              <a:t>Karniadakis</a:t>
            </a:r>
            <a:r>
              <a:rPr lang="en-US" sz="1100" dirty="0"/>
              <a:t>, “Physics-informed neural networks: A</a:t>
            </a:r>
          </a:p>
          <a:p>
            <a:r>
              <a:rPr lang="en-US" sz="1100" dirty="0"/>
              <a:t>deep learning framework for solving forward and inverse problems involving nonlinear</a:t>
            </a:r>
          </a:p>
          <a:p>
            <a:r>
              <a:rPr lang="en-US" sz="1100" dirty="0"/>
              <a:t>partial differential equations,” Journal of Computational Physics, vol. 378, pp. 686–707,</a:t>
            </a:r>
          </a:p>
          <a:p>
            <a:r>
              <a:rPr lang="en-US" sz="1100" dirty="0"/>
              <a:t>Feb. 2019.</a:t>
            </a:r>
          </a:p>
        </p:txBody>
      </p:sp>
    </p:spTree>
    <p:extLst>
      <p:ext uri="{BB962C8B-B14F-4D97-AF65-F5344CB8AC3E}">
        <p14:creationId xmlns:p14="http://schemas.microsoft.com/office/powerpoint/2010/main" val="300060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2915" y="1723603"/>
            <a:ext cx="7517988" cy="3123525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Thank you!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Any Questions?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33114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Previous Work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1161317" y="3108850"/>
            <a:ext cx="3243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Inputs:</a:t>
            </a:r>
            <a:r>
              <a:rPr lang="en-US" dirty="0" smtClean="0"/>
              <a:t> Input Voltage, Duty Cycle, Frequency, Load Resistance, Inductor, Cap actor,  Time (</a:t>
            </a:r>
            <a:r>
              <a:rPr lang="en-US" dirty="0" err="1" smtClean="0"/>
              <a:t>ms</a:t>
            </a:r>
            <a:r>
              <a:rPr lang="en-US" dirty="0" smtClean="0"/>
              <a:t>), Initial Output Capacitor Voltage </a:t>
            </a:r>
          </a:p>
          <a:p>
            <a:endParaRPr lang="en-US" dirty="0"/>
          </a:p>
          <a:p>
            <a:r>
              <a:rPr lang="en-US" u="sng" dirty="0" smtClean="0"/>
              <a:t>Outputs: </a:t>
            </a:r>
            <a:r>
              <a:rPr lang="en-US" dirty="0" smtClean="0"/>
              <a:t>Output Voltage, Inductor Current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37044" y="3569177"/>
            <a:ext cx="2528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Inputs: </a:t>
            </a:r>
            <a:r>
              <a:rPr lang="en-US" dirty="0" smtClean="0"/>
              <a:t>Reference, output, inputs</a:t>
            </a:r>
          </a:p>
          <a:p>
            <a:endParaRPr lang="en-US" dirty="0"/>
          </a:p>
          <a:p>
            <a:r>
              <a:rPr lang="en-US" u="sng" dirty="0" smtClean="0"/>
              <a:t>Outputs: </a:t>
            </a:r>
            <a:r>
              <a:rPr lang="en-US" dirty="0" smtClean="0"/>
              <a:t>PI gains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08" y="1069099"/>
            <a:ext cx="4010323" cy="1822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60" y="585526"/>
            <a:ext cx="4078295" cy="2789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0108" y="5671090"/>
            <a:ext cx="6309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H. S. </a:t>
            </a:r>
            <a:r>
              <a:rPr lang="en-US" sz="1100" dirty="0" err="1"/>
              <a:t>Krishnamoorthy</a:t>
            </a:r>
            <a:r>
              <a:rPr lang="en-US" sz="1100" dirty="0"/>
              <a:t> and T. Narayanan </a:t>
            </a:r>
            <a:r>
              <a:rPr lang="en-US" sz="1100" dirty="0" err="1"/>
              <a:t>Aayer</a:t>
            </a:r>
            <a:r>
              <a:rPr lang="en-US" sz="1100" dirty="0"/>
              <a:t>, “Machine Learning based Modeling of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Power Electronic Converters,” in 2019 IEEE Energy Conversion Congress and </a:t>
            </a:r>
            <a:r>
              <a:rPr lang="en-US" sz="1100" dirty="0" err="1"/>
              <a:t>Exposi</a:t>
            </a:r>
            <a:r>
              <a:rPr lang="en-US" sz="1100" dirty="0"/>
              <a:t>-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err="1"/>
              <a:t>tion</a:t>
            </a:r>
            <a:r>
              <a:rPr lang="en-US" sz="1100" dirty="0"/>
              <a:t> (ECCE), (Baltimore, MD, USA), pp. 666–672, IEEE, Sept. 2019.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842760" y="5615940"/>
            <a:ext cx="5242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X. Song, T. Jiang, S. Schlegel, and D. </a:t>
            </a:r>
            <a:r>
              <a:rPr lang="en-US" sz="1100" dirty="0" err="1"/>
              <a:t>Westermann</a:t>
            </a:r>
            <a:r>
              <a:rPr lang="en-US" sz="1100" dirty="0"/>
              <a:t>, “Parameter tuning for dynamic dig-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err="1"/>
              <a:t>ital</a:t>
            </a:r>
            <a:r>
              <a:rPr lang="en-US" sz="1100" dirty="0"/>
              <a:t> twins in inverter-dominated distribution grid,” IET Renewable Power Generation,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vol. 14, pp. 811–821, Apr. 2020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467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9418320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Thesis Goals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744467" y="1812616"/>
            <a:ext cx="8294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Converter Characterization with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Increased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More accurate switch model/dynamics </a:t>
            </a:r>
          </a:p>
        </p:txBody>
      </p:sp>
    </p:spTree>
    <p:extLst>
      <p:ext uri="{BB962C8B-B14F-4D97-AF65-F5344CB8AC3E}">
        <p14:creationId xmlns:p14="http://schemas.microsoft.com/office/powerpoint/2010/main" val="287561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52" y="0"/>
            <a:ext cx="11313152" cy="851686"/>
          </a:xfrm>
        </p:spPr>
        <p:txBody>
          <a:bodyPr>
            <a:noAutofit/>
          </a:bodyPr>
          <a:lstStyle/>
          <a:p>
            <a:r>
              <a:rPr lang="en-US" sz="4800" dirty="0" smtClean="0"/>
              <a:t>Solid State Transformers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776836" y="1108609"/>
            <a:ext cx="5551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Solid State Transformers take the place of normal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offer improvements in weight, and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Due to the architecture, greater control can be implemented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</a:t>
            </a:r>
            <a:r>
              <a:rPr lang="en-US" dirty="0" smtClean="0"/>
              <a:t>oltage sag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imiting current into faults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DC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31" y="977184"/>
            <a:ext cx="5296778" cy="4879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5428" y="5982179"/>
            <a:ext cx="59476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Xu She and A. Huang, “Solid state transformer in the future smart electrical system,”</a:t>
            </a:r>
          </a:p>
          <a:p>
            <a:r>
              <a:rPr lang="en-US" sz="1100" dirty="0"/>
              <a:t>in 2013 IEEE Power &amp; Energy Society General Meeting, (Vancouver, BC), pp. 1–5,</a:t>
            </a:r>
          </a:p>
          <a:p>
            <a:r>
              <a:rPr lang="en-US" sz="1100" dirty="0"/>
              <a:t>IEEE, 2013</a:t>
            </a:r>
          </a:p>
        </p:txBody>
      </p:sp>
    </p:spTree>
    <p:extLst>
      <p:ext uri="{BB962C8B-B14F-4D97-AF65-F5344CB8AC3E}">
        <p14:creationId xmlns:p14="http://schemas.microsoft.com/office/powerpoint/2010/main" val="166860434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2098</TotalTime>
  <Words>2042</Words>
  <Application>Microsoft Office PowerPoint</Application>
  <PresentationFormat>Widescreen</PresentationFormat>
  <Paragraphs>552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Cambria Math</vt:lpstr>
      <vt:lpstr>Century Schoolbook</vt:lpstr>
      <vt:lpstr>Wingdings 2</vt:lpstr>
      <vt:lpstr>View</vt:lpstr>
      <vt:lpstr>Neural Network Based Digital Twin for a Half-bridge LLC Resonant Converter</vt:lpstr>
      <vt:lpstr>Outline</vt:lpstr>
      <vt:lpstr>Introduction</vt:lpstr>
      <vt:lpstr>Introduction</vt:lpstr>
      <vt:lpstr>Previous Work</vt:lpstr>
      <vt:lpstr>Previous Work</vt:lpstr>
      <vt:lpstr>Previous Work</vt:lpstr>
      <vt:lpstr>Thesis Goals</vt:lpstr>
      <vt:lpstr>Solid State Transformers</vt:lpstr>
      <vt:lpstr>Solid State Transformers</vt:lpstr>
      <vt:lpstr>Half-Bridge LLC Resonant Converter</vt:lpstr>
      <vt:lpstr>Converter Operation: Top Switch On</vt:lpstr>
      <vt:lpstr>Converter Operation: Bottom Switch  On</vt:lpstr>
      <vt:lpstr>Converter Modeling</vt:lpstr>
      <vt:lpstr>Converter Modeling</vt:lpstr>
      <vt:lpstr>Inductive Switching</vt:lpstr>
      <vt:lpstr>Zero Voltage Switching</vt:lpstr>
      <vt:lpstr>Converter Modeling</vt:lpstr>
      <vt:lpstr>Converter Modeling</vt:lpstr>
      <vt:lpstr>Converter Modeling</vt:lpstr>
      <vt:lpstr>Converter Modeling</vt:lpstr>
      <vt:lpstr>Converter Modeling</vt:lpstr>
      <vt:lpstr>Converter Modeling</vt:lpstr>
      <vt:lpstr>Converter Modeling</vt:lpstr>
      <vt:lpstr>Converter Modeling</vt:lpstr>
      <vt:lpstr>Data Collection: Experiments</vt:lpstr>
      <vt:lpstr>Data Collection</vt:lpstr>
      <vt:lpstr>Data Collection</vt:lpstr>
      <vt:lpstr>Simulation Setup</vt:lpstr>
      <vt:lpstr>Thermal Approximation</vt:lpstr>
      <vt:lpstr>Simulation Setup</vt:lpstr>
      <vt:lpstr>Initial Conditions</vt:lpstr>
      <vt:lpstr>Simulations</vt:lpstr>
      <vt:lpstr>Data Collection</vt:lpstr>
      <vt:lpstr>Neural Networks</vt:lpstr>
      <vt:lpstr>Training with Gradient Descent</vt:lpstr>
      <vt:lpstr>Activation Functions</vt:lpstr>
      <vt:lpstr>Activation Functions</vt:lpstr>
      <vt:lpstr>Testing</vt:lpstr>
      <vt:lpstr>Digital Twin Design: Sensing </vt:lpstr>
      <vt:lpstr>Digital Twin Design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Discussion: Boundary Errors</vt:lpstr>
      <vt:lpstr>Discussion: Boundary Errors</vt:lpstr>
      <vt:lpstr>Discussion: Narrow Data</vt:lpstr>
      <vt:lpstr>Discussion: Narrow Data</vt:lpstr>
      <vt:lpstr>Discussion: Wide Networks</vt:lpstr>
      <vt:lpstr>Discussion: Wide Networks</vt:lpstr>
      <vt:lpstr>Conclusion</vt:lpstr>
      <vt:lpstr>Future Work</vt:lpstr>
      <vt:lpstr>Future Work: Model Expansion</vt:lpstr>
      <vt:lpstr>Future Work: ML Models</vt:lpstr>
      <vt:lpstr>Future Work: ML Models</vt:lpstr>
      <vt:lpstr>Future Work: ML Models</vt:lpstr>
      <vt:lpstr>Thank you!  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Based Digital Twin for a Half-bridge LLC Resonant Converter</dc:title>
  <dc:creator>Microsoft account</dc:creator>
  <cp:lastModifiedBy>Microsoft account</cp:lastModifiedBy>
  <cp:revision>189</cp:revision>
  <dcterms:created xsi:type="dcterms:W3CDTF">2024-04-26T23:30:33Z</dcterms:created>
  <dcterms:modified xsi:type="dcterms:W3CDTF">2024-04-29T05:55:20Z</dcterms:modified>
</cp:coreProperties>
</file>